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6"/>
  </p:notesMasterIdLst>
  <p:handoutMasterIdLst>
    <p:handoutMasterId r:id="rId27"/>
  </p:handoutMasterIdLst>
  <p:sldIdLst>
    <p:sldId id="481" r:id="rId3"/>
    <p:sldId id="482" r:id="rId4"/>
    <p:sldId id="509" r:id="rId5"/>
    <p:sldId id="504" r:id="rId6"/>
    <p:sldId id="485" r:id="rId7"/>
    <p:sldId id="513" r:id="rId8"/>
    <p:sldId id="515" r:id="rId9"/>
    <p:sldId id="487" r:id="rId10"/>
    <p:sldId id="505" r:id="rId11"/>
    <p:sldId id="516" r:id="rId12"/>
    <p:sldId id="489" r:id="rId13"/>
    <p:sldId id="507" r:id="rId14"/>
    <p:sldId id="493" r:id="rId15"/>
    <p:sldId id="494" r:id="rId16"/>
    <p:sldId id="495" r:id="rId17"/>
    <p:sldId id="496" r:id="rId18"/>
    <p:sldId id="511" r:id="rId19"/>
    <p:sldId id="512" r:id="rId20"/>
    <p:sldId id="499" r:id="rId21"/>
    <p:sldId id="500" r:id="rId22"/>
    <p:sldId id="501" r:id="rId23"/>
    <p:sldId id="502" r:id="rId24"/>
    <p:sldId id="50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taya Phanuphak" initials="NP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B573"/>
    <a:srgbClr val="F7941D"/>
    <a:srgbClr val="0071BC"/>
    <a:srgbClr val="3C546F"/>
    <a:srgbClr val="DE2B27"/>
    <a:srgbClr val="CC3300"/>
    <a:srgbClr val="EEBA28"/>
    <a:srgbClr val="FF9900"/>
    <a:srgbClr val="8A2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88636" autoAdjust="0"/>
  </p:normalViewPr>
  <p:slideViewPr>
    <p:cSldViewPr snapToGrid="0"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50"/>
        <a:sy n="37" d="5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10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b="1"/>
              <a:t>Cumulative number of PrEP users</a:t>
            </a:r>
          </a:p>
        </c:rich>
      </c:tx>
      <c:layout>
        <c:manualLayout>
          <c:xMode val="edge"/>
          <c:yMode val="edge"/>
          <c:x val="5.9886127893230305E-3"/>
          <c:y val="2.45371610837974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PrEP-30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70</c:v>
                </c:pt>
                <c:pt idx="2">
                  <c:v>200</c:v>
                </c:pt>
                <c:pt idx="3">
                  <c:v>380</c:v>
                </c:pt>
                <c:pt idx="4">
                  <c:v>700</c:v>
                </c:pt>
                <c:pt idx="5">
                  <c:v>1044</c:v>
                </c:pt>
                <c:pt idx="6">
                  <c:v>1502</c:v>
                </c:pt>
                <c:pt idx="7">
                  <c:v>1956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CD-4A4A-B4CE-9EB545044C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PrEP substudy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2">
                  <c:v>165</c:v>
                </c:pt>
                <c:pt idx="3">
                  <c:v>291</c:v>
                </c:pt>
                <c:pt idx="4">
                  <c:v>330</c:v>
                </c:pt>
                <c:pt idx="5">
                  <c:v>330</c:v>
                </c:pt>
                <c:pt idx="6">
                  <c:v>330</c:v>
                </c:pt>
                <c:pt idx="7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CD-4A4A-B4CE-9EB545044C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Princess PrEP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4">
                  <c:v>700</c:v>
                </c:pt>
                <c:pt idx="5">
                  <c:v>1063</c:v>
                </c:pt>
                <c:pt idx="6">
                  <c:v>1696</c:v>
                </c:pt>
                <c:pt idx="7">
                  <c:v>2486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CD-4A4A-B4CE-9EB545044C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PrEP@Piman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4">
                  <c:v>100</c:v>
                </c:pt>
                <c:pt idx="5">
                  <c:v>105</c:v>
                </c:pt>
                <c:pt idx="6">
                  <c:v>110</c:v>
                </c:pt>
                <c:pt idx="7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CD-4A4A-B4CE-9EB545044C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PrEP at SCC@TropMed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D-4A4A-B4CE-9EB545044C2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Pulse Clinic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4">
                  <c:v>100</c:v>
                </c:pt>
                <c:pt idx="5">
                  <c:v>500</c:v>
                </c:pt>
                <c:pt idx="6">
                  <c:v>2500</c:v>
                </c:pt>
                <c:pt idx="7">
                  <c:v>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CD-4A4A-B4CE-9EB545044C2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MOPH PrEP2Start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5">
                  <c:v>103</c:v>
                </c:pt>
                <c:pt idx="6">
                  <c:v>250</c:v>
                </c:pt>
                <c:pt idx="7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CD-4A4A-B4CE-9EB545044C2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Bangkok Metropolitan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7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F0-4FDA-A5E6-3A7DCD703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15936"/>
        <c:axId val="88621824"/>
      </c:areaChart>
      <c:catAx>
        <c:axId val="886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th-TH"/>
          </a:p>
        </c:txPr>
        <c:crossAx val="88621824"/>
        <c:crosses val="autoZero"/>
        <c:auto val="1"/>
        <c:lblAlgn val="ctr"/>
        <c:lblOffset val="100"/>
        <c:noMultiLvlLbl val="0"/>
      </c:catAx>
      <c:valAx>
        <c:axId val="8862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th-TH"/>
          </a:p>
        </c:txPr>
        <c:crossAx val="88615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34402548372056E-2"/>
          <c:y val="0.88475744645530885"/>
          <c:w val="0.93266099156606908"/>
          <c:h val="9.3382698737732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Corbel" panose="020B0503020204020204" pitchFamily="34" charset="0"/>
        </a:defRPr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3904-355B-42E4-9195-8DAD864840D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5B2BF-4767-402E-B61C-C40D6437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906A-92F9-4700-BFCD-6172820E18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23BA-C1C5-4E50-B9C7-EEEB982C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99F2E-50ED-412B-AC65-29DEA37C082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78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</a:pPr>
            <a:fld id="{97E5FE06-CAAE-4D7D-A69D-E0A51C52C264}" type="slidenum">
              <a:rPr lang="en-US" altLang="th-TH" smtClean="0">
                <a:latin typeface="Verdana" pitchFamily="34" charset="0"/>
                <a:cs typeface="Angsana New" pitchFamily="18" charset="-34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th-TH">
              <a:latin typeface="Verdan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08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49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98BE-BB0B-4CE9-B0E3-C3625BCFE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A23BA-C1C5-4E50-B9C7-EEEB982C8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06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44479"/>
            <a:ext cx="6858000" cy="1165484"/>
          </a:xfrm>
        </p:spPr>
        <p:txBody>
          <a:bodyPr anchor="b">
            <a:normAutofit/>
          </a:bodyPr>
          <a:lstStyle>
            <a:lvl1pPr algn="ctr">
              <a:defRPr sz="405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Gill Sans MT" panose="020B05020201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8138A6-ABB2-4A8D-8DD4-E4A3FBA31570}"/>
              </a:ext>
            </a:extLst>
          </p:cNvPr>
          <p:cNvSpPr/>
          <p:nvPr userDrawn="1"/>
        </p:nvSpPr>
        <p:spPr>
          <a:xfrm>
            <a:off x="0" y="331528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8DA73EA-C241-4F01-979F-DC059F6B1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57" y="360062"/>
            <a:ext cx="2205378" cy="671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C149A8-2DC5-4E98-808A-4819B4949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572" y="320582"/>
            <a:ext cx="968485" cy="611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515167F-8443-4A84-B2AD-C30FFC5E4A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94" y="238059"/>
            <a:ext cx="752889" cy="683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E2305B-E11F-4E0E-9861-224D428E73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499" y="396407"/>
            <a:ext cx="992211" cy="442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87772-A212-405A-AF02-0F3E44A43C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573" y="311562"/>
            <a:ext cx="1618005" cy="6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7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qua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1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982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0095" y="3398720"/>
            <a:ext cx="6232359" cy="122764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8588" y="4869712"/>
            <a:ext cx="6273866" cy="10753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presenter’s name</a:t>
            </a:r>
          </a:p>
          <a:p>
            <a:r>
              <a:rPr lang="en-US" dirty="0"/>
              <a:t>Position</a:t>
            </a:r>
          </a:p>
          <a:p>
            <a:r>
              <a:rPr lang="en-US" dirty="0"/>
              <a:t>Organization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BAC04E7-A8D0-4AEE-A8A5-3DB1D8C076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727" y="571501"/>
            <a:ext cx="2988584" cy="598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326ADD-950E-44EB-B7DE-93CC76256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28" y="232560"/>
            <a:ext cx="1273659" cy="11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5027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JasmineUPC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>
            <a:lvl1pPr indent="-274320">
              <a:buClr>
                <a:srgbClr val="DE2B27"/>
              </a:buClr>
              <a:defRPr sz="3200">
                <a:latin typeface="Corbel" panose="020B0503020204020204" pitchFamily="34" charset="0"/>
              </a:defRPr>
            </a:lvl1pPr>
            <a:lvl2pPr marL="685800" indent="-274320">
              <a:buClr>
                <a:srgbClr val="10AAB4"/>
              </a:buClr>
              <a:buSzPct val="80000"/>
              <a:buFont typeface="Courier New" panose="02070309020205020404" pitchFamily="49" charset="0"/>
              <a:buChar char="o"/>
              <a:defRPr sz="2800">
                <a:latin typeface="Corbel" panose="020B0503020204020204" pitchFamily="34" charset="0"/>
              </a:defRPr>
            </a:lvl2pPr>
            <a:lvl3pPr marL="1143000" indent="-228600">
              <a:buClr>
                <a:srgbClr val="10AAB4"/>
              </a:buClr>
              <a:buFont typeface="Wingdings" panose="05000000000000000000" pitchFamily="2" charset="2"/>
              <a:buChar char="§"/>
              <a:defRPr sz="2400">
                <a:latin typeface="Corbel" panose="020B050302020402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−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EC58014-5FD4-4540-8224-FD1404A96B46}"/>
              </a:ext>
            </a:extLst>
          </p:cNvPr>
          <p:cNvCxnSpPr/>
          <p:nvPr userDrawn="1"/>
        </p:nvCxnSpPr>
        <p:spPr>
          <a:xfrm>
            <a:off x="0" y="1280153"/>
            <a:ext cx="8515350" cy="0"/>
          </a:xfrm>
          <a:prstGeom prst="line">
            <a:avLst/>
          </a:prstGeom>
          <a:ln w="12700">
            <a:solidFill>
              <a:srgbClr val="1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BBC5AFF-E0F7-47AB-B29C-2F90AAAC3409}"/>
              </a:ext>
            </a:extLst>
          </p:cNvPr>
          <p:cNvSpPr/>
          <p:nvPr userDrawn="1"/>
        </p:nvSpPr>
        <p:spPr>
          <a:xfrm>
            <a:off x="5344520" y="6356352"/>
            <a:ext cx="3799480" cy="501648"/>
          </a:xfrm>
          <a:prstGeom prst="rect">
            <a:avLst/>
          </a:prstGeom>
          <a:solidFill>
            <a:srgbClr val="10A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AF36AF3-882D-490B-B61F-FDC74A4C8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1" y="6388677"/>
            <a:ext cx="1401650" cy="427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4515F1-A94E-4B4E-8BD5-96FD77BF0D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954" y="6376791"/>
            <a:ext cx="675877" cy="42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835A7AF-5B0E-49B3-8E86-2A11A886F0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20" y="6292423"/>
            <a:ext cx="550040" cy="499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08E07F-84A8-4261-B4EE-8A8304A573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868" y="6433407"/>
            <a:ext cx="692437" cy="308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4F1B7B7-CD7B-4AF7-BC3A-264D4815C7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47" y="6376791"/>
            <a:ext cx="1129157" cy="4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5028"/>
          </a:xfrm>
        </p:spPr>
        <p:txBody>
          <a:bodyPr>
            <a:normAutofit/>
          </a:bodyPr>
          <a:lstStyle>
            <a:lvl1pPr>
              <a:defRPr sz="3600"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Calibri" panose="020F0502020204030204" pitchFamily="34" charset="0"/>
              <a:buChar char="−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D9D3726-AC36-4878-8CA0-431D7F008FE3}"/>
              </a:ext>
            </a:extLst>
          </p:cNvPr>
          <p:cNvCxnSpPr/>
          <p:nvPr userDrawn="1"/>
        </p:nvCxnSpPr>
        <p:spPr>
          <a:xfrm>
            <a:off x="0" y="1280153"/>
            <a:ext cx="8515350" cy="0"/>
          </a:xfrm>
          <a:prstGeom prst="line">
            <a:avLst/>
          </a:prstGeom>
          <a:ln w="12700">
            <a:solidFill>
              <a:srgbClr val="1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3EB80F-8566-4F48-92A3-93DF2802525B}"/>
              </a:ext>
            </a:extLst>
          </p:cNvPr>
          <p:cNvSpPr/>
          <p:nvPr userDrawn="1"/>
        </p:nvSpPr>
        <p:spPr>
          <a:xfrm>
            <a:off x="5362161" y="6445526"/>
            <a:ext cx="3781839" cy="412473"/>
          </a:xfrm>
          <a:prstGeom prst="rect">
            <a:avLst/>
          </a:prstGeom>
          <a:solidFill>
            <a:srgbClr val="10A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77DCF6-608E-4DDD-BB9E-00BE91684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24" y="6403819"/>
            <a:ext cx="1353489" cy="412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A89405-DC4C-4665-9D3E-2292B2E12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464" y="6399012"/>
            <a:ext cx="639135" cy="403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FF7666-F2BC-448F-8F8C-5786EAECF7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83" y="6394525"/>
            <a:ext cx="469211" cy="425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ED7687-FA2B-4368-83F9-D2235A312D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62" y="6478645"/>
            <a:ext cx="617262" cy="275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1957083-7F56-4CBF-9834-A1D4638B14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71" y="6413271"/>
            <a:ext cx="1093993" cy="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5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EFA-EFEC-42A1-AD90-1043AA5CE4A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6.png"/><Relationship Id="rId2" Type="http://schemas.openxmlformats.org/officeDocument/2006/relationships/image" Target="../media/image42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20.emf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Serious simplifications of HIV testing, </a:t>
            </a:r>
            <a:r>
              <a:rPr lang="th-TH" sz="3200" b="1" dirty="0">
                <a:latin typeface="Corbel" panose="020B0503020204020204" pitchFamily="34" charset="0"/>
              </a:rPr>
              <a:t/>
            </a:r>
            <a:br>
              <a:rPr lang="th-TH" sz="3200" b="1" dirty="0">
                <a:latin typeface="Corbel" panose="020B0503020204020204" pitchFamily="34" charset="0"/>
              </a:rPr>
            </a:br>
            <a:r>
              <a:rPr lang="en-US" sz="3200" b="1" dirty="0">
                <a:latin typeface="Corbel" panose="020B0503020204020204" pitchFamily="34" charset="0"/>
              </a:rPr>
              <a:t>ART, and </a:t>
            </a:r>
            <a:r>
              <a:rPr lang="en-US" sz="3200" b="1" dirty="0" err="1">
                <a:latin typeface="Corbel" panose="020B0503020204020204" pitchFamily="34" charset="0"/>
              </a:rPr>
              <a:t>PrEP</a:t>
            </a:r>
            <a:r>
              <a:rPr lang="en-US" sz="3200" b="1" dirty="0">
                <a:latin typeface="Corbel" panose="020B0503020204020204" pitchFamily="34" charset="0"/>
              </a:rPr>
              <a:t> to enhance the cascade</a:t>
            </a:r>
            <a:endParaRPr lang="th-TH" sz="3200" b="1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510" y="4501242"/>
            <a:ext cx="7336971" cy="1485901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Praphan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Phanuphak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, MD, PhD</a:t>
            </a:r>
          </a:p>
          <a:p>
            <a:r>
              <a:rPr lang="en-US" sz="2000" dirty="0">
                <a:latin typeface="Corbel" panose="020B0503020204020204" pitchFamily="34" charset="0"/>
              </a:rPr>
              <a:t>The Thai Red Cross AIDS Research Centre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1600" dirty="0">
                <a:latin typeface="Corbel" panose="020B0503020204020204" pitchFamily="34" charset="0"/>
              </a:rPr>
              <a:t>Cross-track bridging sessions: The “double-sided” cascade of HIV prevention and care</a:t>
            </a:r>
          </a:p>
          <a:p>
            <a:r>
              <a:rPr lang="en-US" sz="1600" dirty="0">
                <a:latin typeface="Corbel" panose="020B0503020204020204" pitchFamily="34" charset="0"/>
              </a:rPr>
              <a:t>AIDS 2018, Amsterdam: July 26, 2018</a:t>
            </a:r>
            <a:endParaRPr lang="th-TH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The Double-sided HIV Cascade Performance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7D5F2EAE-CDF3-468C-8475-529FFCEFE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766"/>
          <a:stretch/>
        </p:blipFill>
        <p:spPr>
          <a:xfrm>
            <a:off x="439518" y="1406137"/>
            <a:ext cx="8264964" cy="4818247"/>
          </a:xfrm>
        </p:spPr>
      </p:pic>
    </p:spTree>
    <p:extLst>
      <p:ext uri="{BB962C8B-B14F-4D97-AF65-F5344CB8AC3E}">
        <p14:creationId xmlns:p14="http://schemas.microsoft.com/office/powerpoint/2010/main" val="393502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delayed ART initiation after (even early) diagnosis in Thailand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Patient factors: poor perception of self-care, treatment literacy, stigma &amp; discrimination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Physician factors: unaware about the new guideline, ignores because of personal belief / judgement of patient’s readiness, needs repeated session of adherence counseling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Hospital factors: eligible hospital is in another province, crowded, long appointment, may run across some acquaintances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system factors: inadequate HCW and lab facility (CD4, Cr, crypto Ag, etc.), no clear-cut policy on task shifting, DSD, etc.</a:t>
            </a:r>
          </a:p>
          <a:p>
            <a:pPr>
              <a:spcBef>
                <a:spcPts val="18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endParaRPr lang="th-TH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350266A-C370-4FF8-9280-D7A35CAA4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6" y="1508870"/>
            <a:ext cx="9733542" cy="4405442"/>
          </a:xfr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A6A79C3D-C0C0-40A5-B7A5-7EF9B49774CB}"/>
              </a:ext>
            </a:extLst>
          </p:cNvPr>
          <p:cNvSpPr txBox="1">
            <a:spLocks/>
          </p:cNvSpPr>
          <p:nvPr/>
        </p:nvSpPr>
        <p:spPr>
          <a:xfrm>
            <a:off x="593841" y="311092"/>
            <a:ext cx="7886700" cy="9150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j-ea"/>
                <a:cs typeface="JasmineUPC" panose="02020603050405020304" pitchFamily="18" charset="-34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Same-Day ART using ART Initiation Hub Model at the TRC Anonymous Clinic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903" y="5093853"/>
            <a:ext cx="1764145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CD4, </a:t>
            </a:r>
            <a:r>
              <a:rPr lang="en-US" sz="1400" dirty="0" err="1"/>
              <a:t>HBsAg</a:t>
            </a:r>
            <a:r>
              <a:rPr lang="en-US" sz="1400" dirty="0"/>
              <a:t>, Cr, syphilis serology, crypto Ag </a:t>
            </a:r>
          </a:p>
          <a:p>
            <a:pPr algn="ctr"/>
            <a:r>
              <a:rPr lang="en-US" sz="1400" dirty="0"/>
              <a:t>(if CD4&lt;100) </a:t>
            </a:r>
            <a:endParaRPr lang="th-TH" sz="1400" dirty="0"/>
          </a:p>
        </p:txBody>
      </p:sp>
      <p:sp>
        <p:nvSpPr>
          <p:cNvPr id="3" name="Rectangle 2"/>
          <p:cNvSpPr/>
          <p:nvPr/>
        </p:nvSpPr>
        <p:spPr>
          <a:xfrm>
            <a:off x="4137954" y="5823527"/>
            <a:ext cx="2124366" cy="369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Navigator is essential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64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8302183-9DD6-4DFB-8703-3F3F29881E7E}"/>
              </a:ext>
            </a:extLst>
          </p:cNvPr>
          <p:cNvSpPr txBox="1">
            <a:spLocks/>
          </p:cNvSpPr>
          <p:nvPr/>
        </p:nvSpPr>
        <p:spPr>
          <a:xfrm>
            <a:off x="628650" y="180347"/>
            <a:ext cx="7886700" cy="9150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j-ea"/>
                <a:cs typeface="JasmineUPC" panose="02020603050405020304" pitchFamily="18" charset="-34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Same-Day ART: ART initiation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D56A3A-AE1E-4940-9453-FFF45269CB69}"/>
              </a:ext>
            </a:extLst>
          </p:cNvPr>
          <p:cNvSpPr txBox="1"/>
          <p:nvPr/>
        </p:nvSpPr>
        <p:spPr>
          <a:xfrm>
            <a:off x="5158348" y="5726906"/>
            <a:ext cx="4017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chemeClr val="bg1"/>
                </a:solidFill>
              </a:rPr>
              <a:t>(TRC Anonymous Clinic,  Jul 2017 – Jan 2018, Unpublished)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CD9D6-9279-47F9-941B-FB372DC1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5" y="1395448"/>
            <a:ext cx="6456371" cy="48396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61018"/>
            <a:ext cx="8234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Source: Same-Day ART database, Thai Red Cross Anonymous Clinic (July 2017-Apirl 2018).</a:t>
            </a:r>
          </a:p>
        </p:txBody>
      </p:sp>
    </p:spTree>
    <p:extLst>
      <p:ext uri="{BB962C8B-B14F-4D97-AF65-F5344CB8AC3E}">
        <p14:creationId xmlns:p14="http://schemas.microsoft.com/office/powerpoint/2010/main" val="981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6F5CEC3-7FF8-43CC-9157-BAAEF8D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51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rbel" panose="020B0503020204020204" pitchFamily="34" charset="0"/>
              </a:rPr>
              <a:t>Same-Day ART: Retention and VL suppression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C190D0-B739-45D9-9FF2-EACD21CC5B02}"/>
              </a:ext>
            </a:extLst>
          </p:cNvPr>
          <p:cNvSpPr txBox="1"/>
          <p:nvPr/>
        </p:nvSpPr>
        <p:spPr>
          <a:xfrm>
            <a:off x="5158348" y="5726906"/>
            <a:ext cx="4017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chemeClr val="bg1"/>
                </a:solidFill>
              </a:rPr>
              <a:t>(TRC Anonymous Clinic,  Jul 2017 – Jan 2018, Unpublished)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D24F83-3614-49A2-91D7-E0891783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4" y="1333711"/>
            <a:ext cx="7351192" cy="4941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43" y="6454840"/>
            <a:ext cx="8234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Source: Same-Day ART database, Thai Red Cross Anonymous Clinic (July 2017-Apirl 2018).</a:t>
            </a:r>
          </a:p>
        </p:txBody>
      </p:sp>
    </p:spTree>
    <p:extLst>
      <p:ext uri="{BB962C8B-B14F-4D97-AF65-F5344CB8AC3E}">
        <p14:creationId xmlns:p14="http://schemas.microsoft.com/office/powerpoint/2010/main" val="22571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7AE4A86-B6F1-4B66-81A6-29BA3B15D0DC}"/>
              </a:ext>
            </a:extLst>
          </p:cNvPr>
          <p:cNvCxnSpPr>
            <a:cxnSpLocks/>
          </p:cNvCxnSpPr>
          <p:nvPr/>
        </p:nvCxnSpPr>
        <p:spPr>
          <a:xfrm>
            <a:off x="6159083" y="3427137"/>
            <a:ext cx="0" cy="48680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FBE4F024-2304-4E11-830A-3805DCEB727E}"/>
              </a:ext>
            </a:extLst>
          </p:cNvPr>
          <p:cNvSpPr/>
          <p:nvPr/>
        </p:nvSpPr>
        <p:spPr>
          <a:xfrm>
            <a:off x="5728454" y="3747860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MAR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23C0A12-2BE0-480A-B524-2867C4DD2D04}"/>
              </a:ext>
            </a:extLst>
          </p:cNvPr>
          <p:cNvCxnSpPr>
            <a:cxnSpLocks/>
          </p:cNvCxnSpPr>
          <p:nvPr/>
        </p:nvCxnSpPr>
        <p:spPr>
          <a:xfrm>
            <a:off x="0" y="3389230"/>
            <a:ext cx="8787149" cy="1"/>
          </a:xfrm>
          <a:prstGeom prst="straightConnector1">
            <a:avLst/>
          </a:prstGeom>
          <a:ln w="76200">
            <a:solidFill>
              <a:srgbClr val="3C54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dirty="0"/>
              <a:t>Thailand’s PrEP Programs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9CC71D2-CBB9-4BE4-806E-0B2EF9BA3A01}"/>
              </a:ext>
            </a:extLst>
          </p:cNvPr>
          <p:cNvSpPr txBox="1"/>
          <p:nvPr/>
        </p:nvSpPr>
        <p:spPr>
          <a:xfrm>
            <a:off x="13513" y="1308341"/>
            <a:ext cx="181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3C546F"/>
                </a:solidFill>
                <a:latin typeface="Corbel" panose="020B0503020204020204" pitchFamily="34" charset="0"/>
              </a:rPr>
              <a:t>iPrEX</a:t>
            </a:r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 showed 44% prevention efficacy among MSM with daily TDF/FTC</a:t>
            </a:r>
            <a:endParaRPr lang="en-US" sz="1600" b="1" dirty="0">
              <a:solidFill>
                <a:srgbClr val="3C546F"/>
              </a:solidFill>
              <a:latin typeface="Corbel" panose="020B05030202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978E8B-DB5F-40AE-B05A-EAA5EE4499AE}"/>
              </a:ext>
            </a:extLst>
          </p:cNvPr>
          <p:cNvSpPr txBox="1"/>
          <p:nvPr/>
        </p:nvSpPr>
        <p:spPr>
          <a:xfrm>
            <a:off x="336646" y="4611476"/>
            <a:ext cx="165593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HPTN 052, 96% prevention efficacy with immediate ART</a:t>
            </a:r>
            <a:endParaRPr lang="en-US" sz="1600" b="1" dirty="0">
              <a:solidFill>
                <a:srgbClr val="3C546F"/>
              </a:solidFill>
              <a:latin typeface="Corbel" panose="020B05030202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F1517B7-7D7E-4E7D-A5FA-DC610AC0843B}"/>
              </a:ext>
            </a:extLst>
          </p:cNvPr>
          <p:cNvSpPr txBox="1"/>
          <p:nvPr/>
        </p:nvSpPr>
        <p:spPr>
          <a:xfrm>
            <a:off x="2028861" y="4618959"/>
            <a:ext cx="1815988" cy="8612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National guidelines recommended ART regardless of CD4 count and PrEP</a:t>
            </a:r>
            <a:endParaRPr lang="en-US" sz="1600" b="1" dirty="0">
              <a:solidFill>
                <a:srgbClr val="3C546F"/>
              </a:solidFill>
              <a:latin typeface="Corbel" panose="020B0503020204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EAF7BAC0-A440-4CB9-8A74-C3D150963224}"/>
              </a:ext>
            </a:extLst>
          </p:cNvPr>
          <p:cNvCxnSpPr>
            <a:cxnSpLocks/>
          </p:cNvCxnSpPr>
          <p:nvPr/>
        </p:nvCxnSpPr>
        <p:spPr>
          <a:xfrm>
            <a:off x="430629" y="2902424"/>
            <a:ext cx="0" cy="486806"/>
          </a:xfrm>
          <a:prstGeom prst="line">
            <a:avLst/>
          </a:prstGeom>
          <a:ln w="28575">
            <a:solidFill>
              <a:srgbClr val="3C5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03BBBAFA-3F14-4384-B376-6C818B919012}"/>
              </a:ext>
            </a:extLst>
          </p:cNvPr>
          <p:cNvSpPr/>
          <p:nvPr/>
        </p:nvSpPr>
        <p:spPr>
          <a:xfrm>
            <a:off x="0" y="2113954"/>
            <a:ext cx="861258" cy="8612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NOV.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2010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868216B3-06A2-4AC0-AEFF-6D2A2549988A}"/>
              </a:ext>
            </a:extLst>
          </p:cNvPr>
          <p:cNvCxnSpPr>
            <a:cxnSpLocks/>
          </p:cNvCxnSpPr>
          <p:nvPr/>
        </p:nvCxnSpPr>
        <p:spPr>
          <a:xfrm>
            <a:off x="1097096" y="3429495"/>
            <a:ext cx="0" cy="486806"/>
          </a:xfrm>
          <a:prstGeom prst="line">
            <a:avLst/>
          </a:prstGeom>
          <a:ln w="28575">
            <a:solidFill>
              <a:srgbClr val="3C5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17953D0D-F9C8-454C-A91F-F90F2C6BA427}"/>
              </a:ext>
            </a:extLst>
          </p:cNvPr>
          <p:cNvSpPr/>
          <p:nvPr/>
        </p:nvSpPr>
        <p:spPr>
          <a:xfrm>
            <a:off x="666467" y="3750218"/>
            <a:ext cx="861258" cy="8612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JUL.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19ED16F9-9D3C-473D-A9E4-11B62CC062FC}"/>
              </a:ext>
            </a:extLst>
          </p:cNvPr>
          <p:cNvCxnSpPr>
            <a:cxnSpLocks/>
          </p:cNvCxnSpPr>
          <p:nvPr/>
        </p:nvCxnSpPr>
        <p:spPr>
          <a:xfrm>
            <a:off x="2677962" y="3436978"/>
            <a:ext cx="0" cy="486806"/>
          </a:xfrm>
          <a:prstGeom prst="line">
            <a:avLst/>
          </a:prstGeom>
          <a:ln w="28575">
            <a:solidFill>
              <a:srgbClr val="3C5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91FDC408-B06C-41C8-AB67-B6C623C6C25D}"/>
              </a:ext>
            </a:extLst>
          </p:cNvPr>
          <p:cNvSpPr/>
          <p:nvPr/>
        </p:nvSpPr>
        <p:spPr>
          <a:xfrm>
            <a:off x="2247333" y="3757701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OCT.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2014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DF6F5C8E-A3A9-430D-9623-23BDCB1AAED5}"/>
              </a:ext>
            </a:extLst>
          </p:cNvPr>
          <p:cNvCxnSpPr>
            <a:cxnSpLocks/>
          </p:cNvCxnSpPr>
          <p:nvPr/>
        </p:nvCxnSpPr>
        <p:spPr>
          <a:xfrm>
            <a:off x="1889249" y="2891431"/>
            <a:ext cx="0" cy="486806"/>
          </a:xfrm>
          <a:prstGeom prst="line">
            <a:avLst/>
          </a:prstGeom>
          <a:ln w="28575">
            <a:solidFill>
              <a:srgbClr val="3C5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D64EBA49-E5DB-45A0-8765-19F6DE41E469}"/>
              </a:ext>
            </a:extLst>
          </p:cNvPr>
          <p:cNvSpPr/>
          <p:nvPr/>
        </p:nvSpPr>
        <p:spPr>
          <a:xfrm>
            <a:off x="1458620" y="2102961"/>
            <a:ext cx="861258" cy="8612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DEC.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2C46020-3B98-4A3D-8C40-4C250076C7F2}"/>
              </a:ext>
            </a:extLst>
          </p:cNvPr>
          <p:cNvSpPr txBox="1"/>
          <p:nvPr/>
        </p:nvSpPr>
        <p:spPr>
          <a:xfrm>
            <a:off x="1685555" y="1467623"/>
            <a:ext cx="150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The 1</a:t>
            </a:r>
            <a:r>
              <a:rPr lang="en-US" sz="1200" b="1" baseline="30000" dirty="0">
                <a:solidFill>
                  <a:srgbClr val="3C546F"/>
                </a:solidFill>
                <a:latin typeface="Corbel" panose="020B0503020204020204" pitchFamily="34" charset="0"/>
              </a:rPr>
              <a:t>st</a:t>
            </a:r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 Test &amp; Treat project in MSM and TGW in 4 provinces</a:t>
            </a:r>
            <a:endParaRPr lang="en-US" sz="1600" b="1" dirty="0">
              <a:solidFill>
                <a:srgbClr val="3C546F"/>
              </a:solidFill>
              <a:latin typeface="Corbel" panose="020B0503020204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E0791C-349E-4DA2-82D4-8A041D2EDBC7}"/>
              </a:ext>
            </a:extLst>
          </p:cNvPr>
          <p:cNvCxnSpPr>
            <a:cxnSpLocks/>
          </p:cNvCxnSpPr>
          <p:nvPr/>
        </p:nvCxnSpPr>
        <p:spPr>
          <a:xfrm>
            <a:off x="3653831" y="2891431"/>
            <a:ext cx="0" cy="486806"/>
          </a:xfrm>
          <a:prstGeom prst="line">
            <a:avLst/>
          </a:prstGeom>
          <a:ln w="28575">
            <a:solidFill>
              <a:srgbClr val="3C5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96E928E-9480-4D35-924B-1D4220F43CC9}"/>
              </a:ext>
            </a:extLst>
          </p:cNvPr>
          <p:cNvSpPr/>
          <p:nvPr/>
        </p:nvSpPr>
        <p:spPr>
          <a:xfrm>
            <a:off x="3223202" y="2102961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DEC.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232EEF-0F50-4151-96BB-F6333CD1136E}"/>
              </a:ext>
            </a:extLst>
          </p:cNvPr>
          <p:cNvSpPr txBox="1"/>
          <p:nvPr/>
        </p:nvSpPr>
        <p:spPr>
          <a:xfrm>
            <a:off x="3203977" y="1573988"/>
            <a:ext cx="11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rbel" panose="020B0503020204020204" pitchFamily="34" charset="0"/>
              </a:rPr>
              <a:t>PrEP-30 at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rbel" panose="020B0503020204020204" pitchFamily="34" charset="0"/>
              </a:rPr>
              <a:t>TRCARC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C7355A5-A575-49D0-847A-C522A1D5220F}"/>
              </a:ext>
            </a:extLst>
          </p:cNvPr>
          <p:cNvCxnSpPr>
            <a:cxnSpLocks/>
          </p:cNvCxnSpPr>
          <p:nvPr/>
        </p:nvCxnSpPr>
        <p:spPr>
          <a:xfrm>
            <a:off x="4360763" y="3438962"/>
            <a:ext cx="0" cy="48680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A6980AF-D473-4419-BE99-D84EBA621B70}"/>
              </a:ext>
            </a:extLst>
          </p:cNvPr>
          <p:cNvSpPr/>
          <p:nvPr/>
        </p:nvSpPr>
        <p:spPr>
          <a:xfrm>
            <a:off x="3930134" y="3759685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MAY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3A08AC5-D119-458D-A1F7-1EDD11CEF1EB}"/>
              </a:ext>
            </a:extLst>
          </p:cNvPr>
          <p:cNvSpPr txBox="1"/>
          <p:nvPr/>
        </p:nvSpPr>
        <p:spPr>
          <a:xfrm>
            <a:off x="3734509" y="4676362"/>
            <a:ext cx="181598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Community-Led and Facility-Based Test &amp; Treat projects, along with </a:t>
            </a:r>
            <a:r>
              <a:rPr lang="en-US" sz="1200" b="1" dirty="0">
                <a:solidFill>
                  <a:srgbClr val="C00000"/>
                </a:solidFill>
                <a:latin typeface="Corbel" panose="020B0503020204020204" pitchFamily="34" charset="0"/>
              </a:rPr>
              <a:t>PrEP </a:t>
            </a:r>
            <a:r>
              <a:rPr lang="en-US" sz="12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substudy</a:t>
            </a:r>
            <a:r>
              <a:rPr lang="en-US" sz="12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in MSM and TGW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30294CA-310B-4CF4-AB1A-9443582E175C}"/>
              </a:ext>
            </a:extLst>
          </p:cNvPr>
          <p:cNvCxnSpPr>
            <a:cxnSpLocks/>
          </p:cNvCxnSpPr>
          <p:nvPr/>
        </p:nvCxnSpPr>
        <p:spPr>
          <a:xfrm>
            <a:off x="6867884" y="2903053"/>
            <a:ext cx="0" cy="48680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4D0E1D5-E6E7-450D-9209-5E24BE1C3852}"/>
              </a:ext>
            </a:extLst>
          </p:cNvPr>
          <p:cNvSpPr/>
          <p:nvPr/>
        </p:nvSpPr>
        <p:spPr>
          <a:xfrm>
            <a:off x="6437255" y="2134629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JAN.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E976123-ED15-49E7-A823-EC7A6831B0F7}"/>
              </a:ext>
            </a:extLst>
          </p:cNvPr>
          <p:cNvSpPr txBox="1"/>
          <p:nvPr/>
        </p:nvSpPr>
        <p:spPr>
          <a:xfrm>
            <a:off x="6438463" y="1813700"/>
            <a:ext cx="12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PrEP2Start</a:t>
            </a:r>
            <a:endParaRPr lang="en-US" sz="1600" b="1" dirty="0">
              <a:solidFill>
                <a:srgbClr val="3C546F"/>
              </a:solidFill>
              <a:latin typeface="Corbel" panose="020B05030202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A595F02-F4C6-44E2-8997-333DE1F20A8E}"/>
              </a:ext>
            </a:extLst>
          </p:cNvPr>
          <p:cNvSpPr txBox="1"/>
          <p:nvPr/>
        </p:nvSpPr>
        <p:spPr>
          <a:xfrm>
            <a:off x="4621038" y="1586787"/>
            <a:ext cx="12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3C546F"/>
                </a:solidFill>
                <a:latin typeface="Corbel" panose="020B0503020204020204" pitchFamily="34" charset="0"/>
              </a:rPr>
              <a:t>PrEP@Piman</a:t>
            </a:r>
            <a:endParaRPr lang="en-US" sz="1600" b="1" dirty="0">
              <a:solidFill>
                <a:srgbClr val="3C546F"/>
              </a:solidFill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5AB39A5-5019-4C6B-A402-F3BA29E97806}"/>
              </a:ext>
            </a:extLst>
          </p:cNvPr>
          <p:cNvSpPr txBox="1"/>
          <p:nvPr/>
        </p:nvSpPr>
        <p:spPr>
          <a:xfrm>
            <a:off x="4615486" y="1832367"/>
            <a:ext cx="1451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rbel" panose="020B0503020204020204" pitchFamily="34" charset="0"/>
              </a:rPr>
              <a:t>Princess PrEP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7327A47-0D7E-4F45-A4A6-1381BD70E4B7}"/>
              </a:ext>
            </a:extLst>
          </p:cNvPr>
          <p:cNvCxnSpPr>
            <a:cxnSpLocks/>
          </p:cNvCxnSpPr>
          <p:nvPr/>
        </p:nvCxnSpPr>
        <p:spPr>
          <a:xfrm>
            <a:off x="5155090" y="2891431"/>
            <a:ext cx="0" cy="48680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DE9A5E40-4389-4DA7-9CF9-40DFEA310737}"/>
              </a:ext>
            </a:extLst>
          </p:cNvPr>
          <p:cNvSpPr/>
          <p:nvPr/>
        </p:nvSpPr>
        <p:spPr>
          <a:xfrm>
            <a:off x="4724461" y="2123007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JAN.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2016</a:t>
            </a: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A45CB512-3141-44D8-AB89-493BBB38D325}"/>
              </a:ext>
            </a:extLst>
          </p:cNvPr>
          <p:cNvSpPr/>
          <p:nvPr/>
        </p:nvSpPr>
        <p:spPr>
          <a:xfrm flipH="1" flipV="1">
            <a:off x="11024055" y="4608114"/>
            <a:ext cx="45719" cy="45719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E835E2-74E6-4534-9E23-7D702A29A9E8}"/>
              </a:ext>
            </a:extLst>
          </p:cNvPr>
          <p:cNvSpPr txBox="1"/>
          <p:nvPr/>
        </p:nvSpPr>
        <p:spPr>
          <a:xfrm>
            <a:off x="5574552" y="4658606"/>
            <a:ext cx="116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PrEP at SCC@ </a:t>
            </a:r>
            <a:r>
              <a:rPr lang="en-US" sz="1200" b="1" dirty="0" err="1">
                <a:solidFill>
                  <a:srgbClr val="3C546F"/>
                </a:solidFill>
                <a:latin typeface="Corbel" panose="020B0503020204020204" pitchFamily="34" charset="0"/>
              </a:rPr>
              <a:t>TropMed</a:t>
            </a:r>
            <a:endParaRPr lang="en-US" sz="12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E835E2-74E6-4534-9E23-7D702A29A9E8}"/>
              </a:ext>
            </a:extLst>
          </p:cNvPr>
          <p:cNvSpPr txBox="1"/>
          <p:nvPr/>
        </p:nvSpPr>
        <p:spPr>
          <a:xfrm>
            <a:off x="7930691" y="1442905"/>
            <a:ext cx="116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rbel" panose="020B0503020204020204" pitchFamily="34" charset="0"/>
              </a:rPr>
              <a:t>Free PrEP </a:t>
            </a:r>
            <a:r>
              <a:rPr lang="en-US" sz="1200" b="1" dirty="0">
                <a:solidFill>
                  <a:srgbClr val="3C546F"/>
                </a:solidFill>
                <a:latin typeface="Corbel" panose="020B0503020204020204" pitchFamily="34" charset="0"/>
              </a:rPr>
              <a:t>for high-risk MSM and TGW</a:t>
            </a:r>
            <a:endParaRPr lang="en-US" sz="12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930294CA-310B-4CF4-AB1A-9443582E175C}"/>
              </a:ext>
            </a:extLst>
          </p:cNvPr>
          <p:cNvCxnSpPr>
            <a:cxnSpLocks/>
          </p:cNvCxnSpPr>
          <p:nvPr/>
        </p:nvCxnSpPr>
        <p:spPr>
          <a:xfrm>
            <a:off x="8444544" y="2877790"/>
            <a:ext cx="0" cy="48680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A4D0E1D5-E6E7-450D-9209-5E24BE1C3852}"/>
              </a:ext>
            </a:extLst>
          </p:cNvPr>
          <p:cNvSpPr/>
          <p:nvPr/>
        </p:nvSpPr>
        <p:spPr>
          <a:xfrm>
            <a:off x="8013915" y="2109366"/>
            <a:ext cx="861258" cy="861258"/>
          </a:xfrm>
          <a:prstGeom prst="ellipse">
            <a:avLst/>
          </a:prstGeom>
          <a:solidFill>
            <a:srgbClr val="3C5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OCT.</a:t>
            </a:r>
          </a:p>
          <a:p>
            <a:pPr algn="ctr"/>
            <a:r>
              <a:rPr lang="en-US" sz="1400" b="1" dirty="0">
                <a:latin typeface="Corbel" panose="020B0503020204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860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7022"/>
            <a:ext cx="7886700" cy="790231"/>
          </a:xfrm>
        </p:spPr>
        <p:txBody>
          <a:bodyPr>
            <a:normAutofit/>
          </a:bodyPr>
          <a:lstStyle/>
          <a:p>
            <a:r>
              <a:rPr lang="en-US" sz="3200" dirty="0"/>
              <a:t>Same-day </a:t>
            </a:r>
            <a:r>
              <a:rPr lang="en-US" sz="3200" dirty="0" err="1"/>
              <a:t>PrEP</a:t>
            </a:r>
            <a:r>
              <a:rPr lang="en-US" sz="3200" dirty="0"/>
              <a:t> flow in Princess </a:t>
            </a:r>
            <a:r>
              <a:rPr lang="en-US" sz="3200" dirty="0" err="1"/>
              <a:t>PrEP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57253"/>
            <a:ext cx="7761627" cy="523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45436"/>
            <a:ext cx="8234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Source: TRCARC Princess </a:t>
            </a:r>
            <a:r>
              <a:rPr lang="en-US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PrEP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 Same-Day </a:t>
            </a:r>
            <a:r>
              <a:rPr lang="en-US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PrEP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 flow.</a:t>
            </a:r>
          </a:p>
        </p:txBody>
      </p:sp>
    </p:spTree>
    <p:extLst>
      <p:ext uri="{BB962C8B-B14F-4D97-AF65-F5344CB8AC3E}">
        <p14:creationId xmlns:p14="http://schemas.microsoft.com/office/powerpoint/2010/main" val="18636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" b="2639"/>
          <a:stretch/>
        </p:blipFill>
        <p:spPr>
          <a:xfrm>
            <a:off x="431615" y="1106853"/>
            <a:ext cx="8636917" cy="5333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cs typeface="JasmineUPC"/>
              </a:rPr>
              <a:t>Thailand Princess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cs typeface="JasmineUPC"/>
              </a:rPr>
              <a:t>PrEP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cs typeface="JasmineUPC"/>
              </a:rPr>
              <a:t> Program: KP-led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cs typeface="JasmineUPC"/>
              </a:rPr>
              <a:t>PrEP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cs typeface="JasmineUPC"/>
              </a:rPr>
              <a:t> delivered by trained KP lay providers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5656" y="6363997"/>
            <a:ext cx="3726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Calibri"/>
              </a:rPr>
              <a:t>Source: Princess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Calibri"/>
              </a:rPr>
              <a:t>PrEP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Calibri"/>
              </a:rPr>
              <a:t>, Thai Red Cross AIDS Research Centre/LINKAGES Thailand Project (Jan 2016-Jun 2018).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5" r="16195"/>
          <a:stretch/>
        </p:blipFill>
        <p:spPr>
          <a:xfrm>
            <a:off x="81642" y="1332853"/>
            <a:ext cx="3745061" cy="35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872933-3EDE-4CFB-BFBB-60564868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dirty="0"/>
              <a:t>Thailand’s </a:t>
            </a:r>
            <a:r>
              <a:rPr lang="en-US" sz="3200" dirty="0" err="1"/>
              <a:t>PrEP</a:t>
            </a:r>
            <a:r>
              <a:rPr lang="en-US" sz="3200" dirty="0"/>
              <a:t> Programs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="" xmlns:a16="http://schemas.microsoft.com/office/drawing/2014/main" id="{CF0FC223-F093-4B15-8234-96A7D2B28E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4218" y="1160239"/>
          <a:ext cx="7799803" cy="522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7F430E-38EE-4702-8165-83F98DCDFF5D}"/>
              </a:ext>
            </a:extLst>
          </p:cNvPr>
          <p:cNvSpPr txBox="1"/>
          <p:nvPr/>
        </p:nvSpPr>
        <p:spPr>
          <a:xfrm>
            <a:off x="7801187" y="3802712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KP-Led 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Princess PrEP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616A51-1AEA-4B73-9EDB-336FD1E81F8B}"/>
              </a:ext>
            </a:extLst>
          </p:cNvPr>
          <p:cNvSpPr txBox="1"/>
          <p:nvPr/>
        </p:nvSpPr>
        <p:spPr>
          <a:xfrm>
            <a:off x="7800119" y="4859435"/>
            <a:ext cx="127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rbel" panose="020B0503020204020204" pitchFamily="34" charset="0"/>
              </a:rPr>
              <a:t>Fee-based PrEP-30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CE284A-4A73-4558-9918-22E5A37996DF}"/>
              </a:ext>
            </a:extLst>
          </p:cNvPr>
          <p:cNvSpPr txBox="1"/>
          <p:nvPr/>
        </p:nvSpPr>
        <p:spPr>
          <a:xfrm>
            <a:off x="7800119" y="2570921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KP-Led Private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Pulse Clinic*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0703" y="6389002"/>
            <a:ext cx="3666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bel" panose="020B0503020204020204" pitchFamily="34" charset="0"/>
              </a:rPr>
              <a:t>Source: Estimated number of </a:t>
            </a:r>
            <a:r>
              <a:rPr lang="en-US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PrEP</a:t>
            </a:r>
            <a:r>
              <a:rPr lang="en-US" sz="1100" dirty="0">
                <a:solidFill>
                  <a:schemeClr val="bg1"/>
                </a:solidFill>
                <a:latin typeface="Corbel" panose="020B0503020204020204" pitchFamily="34" charset="0"/>
              </a:rPr>
              <a:t> users in Thailand by June 2018 (courtesy of each program leader)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7842" y="1662560"/>
            <a:ext cx="414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MUCH TOO SLOW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NO HERD EFFECT TO AVERT HIV INFECTIONS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9428" y="4213104"/>
            <a:ext cx="543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AROUND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50%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OF THAI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PrEP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USERS ACCESSED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PrEP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THROUGH KP LAY PROVIDERS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88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40"/>
          <a:stretch/>
        </p:blipFill>
        <p:spPr bwMode="auto">
          <a:xfrm>
            <a:off x="5364508" y="1374689"/>
            <a:ext cx="3286450" cy="46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2" t="50406"/>
          <a:stretch/>
        </p:blipFill>
        <p:spPr bwMode="auto">
          <a:xfrm>
            <a:off x="5467093" y="1374689"/>
            <a:ext cx="3241526" cy="45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3" t="50923" r="40622"/>
          <a:stretch/>
        </p:blipFill>
        <p:spPr bwMode="auto">
          <a:xfrm>
            <a:off x="5364508" y="1390807"/>
            <a:ext cx="3189202" cy="46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1" r="20667" b="50627"/>
          <a:stretch/>
        </p:blipFill>
        <p:spPr bwMode="auto">
          <a:xfrm>
            <a:off x="5364508" y="1374689"/>
            <a:ext cx="3252140" cy="464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A087CCD-711D-450A-AA82-58F722E55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3" t="56690" r="5103" b="30837"/>
          <a:stretch/>
        </p:blipFill>
        <p:spPr bwMode="auto">
          <a:xfrm>
            <a:off x="1700652" y="1482532"/>
            <a:ext cx="2476766" cy="5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36" y="2795233"/>
            <a:ext cx="5113272" cy="3157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47" y="6417019"/>
            <a:ext cx="5154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Source: Courtesy slides from Andrew Grulich and Karen Price’s ACON slide set.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49" y="2115925"/>
            <a:ext cx="498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Rapid roll-out of </a:t>
            </a:r>
            <a:r>
              <a:rPr lang="en-US" sz="1600" b="1" dirty="0" err="1"/>
              <a:t>PrEP</a:t>
            </a:r>
            <a:r>
              <a:rPr lang="en-US" sz="1600" b="1" dirty="0"/>
              <a:t> to 20% of sexually active gay/bisexual men in NSW within just a year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2449" y="314747"/>
            <a:ext cx="7886700" cy="915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j-ea"/>
                <a:cs typeface="JasmineUPC" panose="02020603050405020304" pitchFamily="18" charset="-34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EPIC-NSW: Rapid, targeted, large-scale </a:t>
            </a:r>
            <a:r>
              <a:rPr lang="en-US" sz="2800" dirty="0" err="1">
                <a:solidFill>
                  <a:schemeClr val="tx1"/>
                </a:solidFill>
              </a:rPr>
              <a:t>PrEP</a:t>
            </a:r>
            <a:r>
              <a:rPr lang="en-US" sz="2800" dirty="0">
                <a:solidFill>
                  <a:schemeClr val="tx1"/>
                </a:solidFill>
              </a:rPr>
              <a:t> roll-out achieving rapid decline in new HIV diagnoses</a:t>
            </a:r>
          </a:p>
        </p:txBody>
      </p:sp>
    </p:spTree>
    <p:extLst>
      <p:ext uri="{BB962C8B-B14F-4D97-AF65-F5344CB8AC3E}">
        <p14:creationId xmlns:p14="http://schemas.microsoft.com/office/powerpoint/2010/main" val="24715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Disclosure</a:t>
            </a:r>
            <a:endParaRPr lang="th-TH" sz="36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PP has received research funds from </a:t>
            </a:r>
          </a:p>
          <a:p>
            <a:pPr marL="0" indent="0" algn="ctr">
              <a:buNone/>
            </a:pPr>
            <a:r>
              <a:rPr lang="en-US" dirty="0"/>
              <a:t>Gilead, </a:t>
            </a:r>
            <a:r>
              <a:rPr lang="en-US" dirty="0" err="1"/>
              <a:t>ViiV</a:t>
            </a:r>
            <a:r>
              <a:rPr lang="en-US" dirty="0"/>
              <a:t>, </a:t>
            </a:r>
            <a:r>
              <a:rPr lang="en-US" dirty="0" err="1"/>
              <a:t>Tibotec</a:t>
            </a:r>
            <a:r>
              <a:rPr lang="en-US" dirty="0"/>
              <a:t>, and Mylan </a:t>
            </a:r>
          </a:p>
          <a:p>
            <a:pPr marL="0" indent="0" algn="ctr">
              <a:buNone/>
            </a:pPr>
            <a:r>
              <a:rPr lang="en-US" dirty="0"/>
              <a:t>for his research organization, HIV-NAT.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11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8F0FC-BAAE-4C35-93F4-8B069AF6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1" y="310044"/>
            <a:ext cx="8229600" cy="936002"/>
          </a:xfrm>
        </p:spPr>
        <p:txBody>
          <a:bodyPr>
            <a:noAutofit/>
          </a:bodyPr>
          <a:lstStyle/>
          <a:p>
            <a:r>
              <a:rPr lang="en-US" sz="2800" dirty="0"/>
              <a:t>Challenges in ending AIDS: Dysfunctional collaborations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869CF3-E932-42B2-8C09-62D371DC3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177" y="1194906"/>
            <a:ext cx="1615030" cy="56630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CBAD709-8218-4BD4-9E32-5031020F8D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313" y="1131941"/>
            <a:ext cx="1342369" cy="16952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324CEBE-CFDF-4E45-BD63-62D407548529}"/>
              </a:ext>
            </a:extLst>
          </p:cNvPr>
          <p:cNvGrpSpPr/>
          <p:nvPr/>
        </p:nvGrpSpPr>
        <p:grpSpPr>
          <a:xfrm>
            <a:off x="377560" y="1740311"/>
            <a:ext cx="4348200" cy="2236562"/>
            <a:chOff x="377560" y="1740311"/>
            <a:chExt cx="4348200" cy="2236562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5E27F24-13C1-4039-8E99-B62063AF7867}"/>
                </a:ext>
              </a:extLst>
            </p:cNvPr>
            <p:cNvSpPr/>
            <p:nvPr/>
          </p:nvSpPr>
          <p:spPr>
            <a:xfrm>
              <a:off x="377560" y="1740311"/>
              <a:ext cx="3740186" cy="2069255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87DF15E-AA1C-4A59-AE56-F779A14E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21" y="1811811"/>
              <a:ext cx="1128639" cy="216506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8220249-0AF8-4D0D-9E5C-C8905F62B976}"/>
                </a:ext>
              </a:extLst>
            </p:cNvPr>
            <p:cNvSpPr txBox="1"/>
            <p:nvPr/>
          </p:nvSpPr>
          <p:spPr>
            <a:xfrm>
              <a:off x="508435" y="1902794"/>
              <a:ext cx="33157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Too much ego among medical professionals which hampers task shifting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Conservative requests for RCTs and cost-effectiveness studies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Limited/lack of social science expertise and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84E533F-0D75-4A43-A1D1-AAB782DEA5C0}"/>
              </a:ext>
            </a:extLst>
          </p:cNvPr>
          <p:cNvGrpSpPr/>
          <p:nvPr/>
        </p:nvGrpSpPr>
        <p:grpSpPr>
          <a:xfrm>
            <a:off x="377559" y="4312904"/>
            <a:ext cx="4126752" cy="2041758"/>
            <a:chOff x="377559" y="4312904"/>
            <a:chExt cx="4126752" cy="204175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E2C89DD-564E-4B34-AC22-86CF18B437DF}"/>
                </a:ext>
              </a:extLst>
            </p:cNvPr>
            <p:cNvSpPr/>
            <p:nvPr/>
          </p:nvSpPr>
          <p:spPr>
            <a:xfrm>
              <a:off x="377559" y="4446544"/>
              <a:ext cx="3681197" cy="1836269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7FE54D3-DF43-4B77-A150-4B06818EC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72" y="4312904"/>
              <a:ext cx="1128639" cy="20417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31F3621-1F45-483E-BB65-6B80950C9AEC}"/>
                </a:ext>
              </a:extLst>
            </p:cNvPr>
            <p:cNvSpPr txBox="1"/>
            <p:nvPr/>
          </p:nvSpPr>
          <p:spPr>
            <a:xfrm>
              <a:off x="436549" y="4517619"/>
              <a:ext cx="32609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HIV is a low-priority political issue (no champion figure)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Rare sincerity or continuity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Shy messages around needle and syringes program and </a:t>
              </a:r>
              <a:r>
                <a:rPr lang="en-US" sz="1400" b="1" dirty="0" err="1">
                  <a:solidFill>
                    <a:schemeClr val="bg1"/>
                  </a:solidFill>
                </a:rPr>
                <a:t>PrEP</a:t>
              </a:r>
              <a:r>
                <a:rPr lang="en-US" sz="1400" b="1" dirty="0">
                  <a:solidFill>
                    <a:schemeClr val="bg1"/>
                  </a:solidFill>
                </a:rPr>
                <a:t> (‘grey areas’), as well as task shifting (playing safe)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95CAB56-BB76-4E56-A4E3-32022DF19843}"/>
              </a:ext>
            </a:extLst>
          </p:cNvPr>
          <p:cNvGrpSpPr/>
          <p:nvPr/>
        </p:nvGrpSpPr>
        <p:grpSpPr>
          <a:xfrm>
            <a:off x="4549374" y="3150254"/>
            <a:ext cx="4358652" cy="2512840"/>
            <a:chOff x="4549374" y="3150254"/>
            <a:chExt cx="4358652" cy="251284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240AF40-B727-449F-9F0B-230181FAD2A8}"/>
                </a:ext>
              </a:extLst>
            </p:cNvPr>
            <p:cNvSpPr/>
            <p:nvPr/>
          </p:nvSpPr>
          <p:spPr>
            <a:xfrm>
              <a:off x="5042040" y="3150254"/>
              <a:ext cx="3865986" cy="2512840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9A26390-34F8-4F99-A9F4-6C684EFB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374" y="3242078"/>
              <a:ext cx="1128639" cy="21650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BFD81DA-0F4F-4E80-945D-D1975313E8BD}"/>
                </a:ext>
              </a:extLst>
            </p:cNvPr>
            <p:cNvSpPr txBox="1"/>
            <p:nvPr/>
          </p:nvSpPr>
          <p:spPr>
            <a:xfrm>
              <a:off x="5565932" y="3206345"/>
              <a:ext cx="331574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PLHIV communities have been very strong for ART advocates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Negative reactions commonly faced when </a:t>
              </a:r>
              <a:r>
                <a:rPr lang="en-US" sz="1400" b="1" dirty="0" err="1">
                  <a:solidFill>
                    <a:schemeClr val="bg1"/>
                  </a:solidFill>
                </a:rPr>
                <a:t>PrEP</a:t>
              </a:r>
              <a:r>
                <a:rPr lang="en-US" sz="1400" b="1" dirty="0">
                  <a:solidFill>
                    <a:schemeClr val="bg1"/>
                  </a:solidFill>
                </a:rPr>
                <a:t> or other modalities beyond condom use are introduced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KP communities are getting more mature and capable of performing roles beyond conventional community’s roles, including being </a:t>
              </a:r>
              <a:r>
                <a:rPr lang="en-US" sz="1400" b="1" dirty="0" err="1">
                  <a:solidFill>
                    <a:schemeClr val="bg1"/>
                  </a:solidFill>
                </a:rPr>
                <a:t>PrEP</a:t>
              </a:r>
              <a:r>
                <a:rPr lang="en-US" sz="1400" b="1" dirty="0">
                  <a:solidFill>
                    <a:schemeClr val="bg1"/>
                  </a:solidFill>
                </a:rPr>
                <a:t> advocates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B4F6611A-6274-46C3-BC48-742913C8E7DF}"/>
              </a:ext>
            </a:extLst>
          </p:cNvPr>
          <p:cNvSpPr/>
          <p:nvPr/>
        </p:nvSpPr>
        <p:spPr>
          <a:xfrm rot="16200000">
            <a:off x="4257782" y="6126420"/>
            <a:ext cx="536841" cy="4846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1319 -2.22222E-6 C 0.01909 -2.22222E-6 0.02656 -0.05023 0.02656 -0.09097 L 0.02656 -0.1817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-0.18171 C 0.02656 -0.18796 -0.00087 -0.20764 -0.00087 -0.21342 C -0.00087 -0.22106 0.00572 -0.25509 -0.00174 -0.25509 C -0.00712 -0.25509 -0.01285 -0.31828 -0.01771 -0.31828 " pathEditMode="relative" rAng="0" ptsTypes="AAAA">
                                      <p:cBhvr>
                                        <p:cTn id="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32384 L -0.01789 -0.38194 C -0.01789 -0.40787 0.01493 -0.43703 0.02795 -0.43703 C 0.03767 -0.43703 0.01961 -0.61412 0.02968 -0.61412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7569 0.0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05521 -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6424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026 -0.62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KPLHS model is feasible and effective in enhancing uptake of early HIV testing and treatment, as well as </a:t>
            </a:r>
            <a:r>
              <a:rPr lang="en-US" dirty="0" err="1"/>
              <a:t>PrEP</a:t>
            </a:r>
            <a:r>
              <a:rPr lang="en-US" dirty="0"/>
              <a:t>, among at-risk communities.</a:t>
            </a:r>
          </a:p>
          <a:p>
            <a:r>
              <a:rPr lang="en-US" dirty="0"/>
              <a:t>Enabling legal/regulation and financing environment is needed for KPLHS sustainability. This requires open-mindedness of healthcare professionals and policy makers. </a:t>
            </a:r>
          </a:p>
          <a:p>
            <a:r>
              <a:rPr lang="en-US" dirty="0"/>
              <a:t>Same-day ART is feasible although labor-intensive but worthy.</a:t>
            </a:r>
          </a:p>
          <a:p>
            <a:r>
              <a:rPr lang="en-US" dirty="0" err="1"/>
              <a:t>PrEP</a:t>
            </a:r>
            <a:r>
              <a:rPr lang="en-US" dirty="0"/>
              <a:t> is an essential component in ending AIDS. It needs to be scaled up rapidly and widely to see an impact.</a:t>
            </a:r>
          </a:p>
          <a:p>
            <a:r>
              <a:rPr lang="en-US" dirty="0"/>
              <a:t>All of these </a:t>
            </a:r>
            <a:r>
              <a:rPr lang="en-US" b="1" dirty="0"/>
              <a:t>simplification</a:t>
            </a:r>
            <a:r>
              <a:rPr lang="en-US" dirty="0"/>
              <a:t> approaches, if implemented </a:t>
            </a:r>
            <a:r>
              <a:rPr lang="en-US" b="1" dirty="0"/>
              <a:t>seriously</a:t>
            </a:r>
            <a:r>
              <a:rPr lang="en-US" dirty="0"/>
              <a:t>, will fill the gaps of the prevention and treatment cascades, leading to ending AIDS.</a:t>
            </a:r>
          </a:p>
          <a:p>
            <a:r>
              <a:rPr lang="en-US" dirty="0"/>
              <a:t>We need serious and genuine interest and support from all stake holders, particularly from policy makers and politicians with a sense of urgency (fast-track), not business as usual. The earlier we can end AIDS, the better we are.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75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6070" y="1646689"/>
            <a:ext cx="8455026" cy="815975"/>
            <a:chOff x="140083" y="148447"/>
            <a:chExt cx="10275292" cy="952500"/>
          </a:xfrm>
        </p:grpSpPr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083" y="206485"/>
              <a:ext cx="2541083" cy="74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697" y="207431"/>
              <a:ext cx="1288988" cy="74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5038" y="177324"/>
              <a:ext cx="705696" cy="89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54" y="148447"/>
              <a:ext cx="1080821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Logo_FHI360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520" y="361295"/>
              <a:ext cx="1296581" cy="5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5" descr="F:\Logo\HIV-NAT-LOGO-Transparen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38" y="4583905"/>
            <a:ext cx="8572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9" y="4799805"/>
            <a:ext cx="12112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0" y="4808693"/>
            <a:ext cx="12874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31" y="4520816"/>
            <a:ext cx="1284049" cy="84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80" y="3132590"/>
            <a:ext cx="930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5" y="3166219"/>
            <a:ext cx="1416504" cy="8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8" y="3285444"/>
            <a:ext cx="2030563" cy="74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24" y="3015569"/>
            <a:ext cx="1186543" cy="11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6135" y="1781452"/>
            <a:ext cx="1479483" cy="558975"/>
          </a:xfrm>
          <a:prstGeom prst="rect">
            <a:avLst/>
          </a:prstGeom>
        </p:spPr>
      </p:pic>
      <p:pic>
        <p:nvPicPr>
          <p:cNvPr id="17" name="Picture 2" descr="H:\KPIS\KPIS_Work_at_TRC\Logo_T&amp;T\Logo_DiC\Logo Carema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40" y="3125219"/>
            <a:ext cx="1619672" cy="9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5226" y="4723576"/>
            <a:ext cx="1460604" cy="5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29770-4AB5-45C0-B8C6-6091A77A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983D99-FB2A-453D-A855-7F7458F64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EEC21C-6B0F-4102-A3F6-AC2E7C2B62D7}"/>
              </a:ext>
            </a:extLst>
          </p:cNvPr>
          <p:cNvSpPr/>
          <p:nvPr/>
        </p:nvSpPr>
        <p:spPr>
          <a:xfrm>
            <a:off x="0" y="0"/>
            <a:ext cx="9144000" cy="6241312"/>
          </a:xfrm>
          <a:prstGeom prst="rect">
            <a:avLst/>
          </a:prstGeom>
          <a:solidFill>
            <a:srgbClr val="10AA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378CE915-FA68-4D5D-A293-09CE7ED77976}"/>
              </a:ext>
            </a:extLst>
          </p:cNvPr>
          <p:cNvSpPr txBox="1">
            <a:spLocks/>
          </p:cNvSpPr>
          <p:nvPr/>
        </p:nvSpPr>
        <p:spPr>
          <a:xfrm>
            <a:off x="628650" y="2511677"/>
            <a:ext cx="8079416" cy="1217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</a:rPr>
              <a:t>THANK YOU VERY MUCH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355"/>
            <a:ext cx="7886700" cy="915028"/>
          </a:xfrm>
        </p:spPr>
        <p:txBody>
          <a:bodyPr>
            <a:normAutofit fontScale="90000"/>
          </a:bodyPr>
          <a:lstStyle/>
          <a:p>
            <a:r>
              <a:rPr lang="en-US" dirty="0"/>
              <a:t>HIV testing is the centerpiece for prevention and treatment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292"/>
          <p:cNvSpPr/>
          <p:nvPr/>
        </p:nvSpPr>
        <p:spPr>
          <a:xfrm>
            <a:off x="131612" y="6459949"/>
            <a:ext cx="578942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Source: LINKAGES HIV Cascade Framework for Key Populations, 2015.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073"/>
          <a:stretch/>
        </p:blipFill>
        <p:spPr>
          <a:xfrm>
            <a:off x="685799" y="1352731"/>
            <a:ext cx="7874083" cy="5012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9615" y="1660071"/>
            <a:ext cx="2193472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Line Callout 3 8"/>
          <p:cNvSpPr/>
          <p:nvPr/>
        </p:nvSpPr>
        <p:spPr>
          <a:xfrm>
            <a:off x="5921040" y="1660071"/>
            <a:ext cx="1671746" cy="636815"/>
          </a:xfrm>
          <a:prstGeom prst="borderCallout3">
            <a:avLst>
              <a:gd name="adj1" fmla="val 17895"/>
              <a:gd name="adj2" fmla="val 238"/>
              <a:gd name="adj3" fmla="val 18750"/>
              <a:gd name="adj4" fmla="val -16667"/>
              <a:gd name="adj5" fmla="val 100000"/>
              <a:gd name="adj6" fmla="val -16667"/>
              <a:gd name="adj7" fmla="val 122365"/>
              <a:gd name="adj8" fmla="val -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Simplified Same-Day </a:t>
            </a:r>
            <a:r>
              <a:rPr lang="en-US" b="1" dirty="0" err="1"/>
              <a:t>PrEP</a:t>
            </a:r>
            <a:endParaRPr lang="en-US" b="1" dirty="0"/>
          </a:p>
        </p:txBody>
      </p:sp>
      <p:sp>
        <p:nvSpPr>
          <p:cNvPr id="10" name="Line Callout 3 9"/>
          <p:cNvSpPr/>
          <p:nvPr/>
        </p:nvSpPr>
        <p:spPr>
          <a:xfrm>
            <a:off x="131612" y="1382502"/>
            <a:ext cx="2652821" cy="636815"/>
          </a:xfrm>
          <a:prstGeom prst="borderCallout3">
            <a:avLst>
              <a:gd name="adj1" fmla="val 17040"/>
              <a:gd name="adj2" fmla="val 100361"/>
              <a:gd name="adj3" fmla="val 16186"/>
              <a:gd name="adj4" fmla="val 152189"/>
              <a:gd name="adj5" fmla="val 83761"/>
              <a:gd name="adj6" fmla="val 152395"/>
              <a:gd name="adj7" fmla="val 101853"/>
              <a:gd name="adj8" fmla="val 146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Enhanced HIV Testing through KP Lay Providers</a:t>
            </a:r>
          </a:p>
        </p:txBody>
      </p:sp>
      <p:sp>
        <p:nvSpPr>
          <p:cNvPr id="11" name="Line Callout 3 10"/>
          <p:cNvSpPr/>
          <p:nvPr/>
        </p:nvSpPr>
        <p:spPr>
          <a:xfrm>
            <a:off x="5496496" y="6101443"/>
            <a:ext cx="1677189" cy="315686"/>
          </a:xfrm>
          <a:prstGeom prst="borderCallout3">
            <a:avLst>
              <a:gd name="adj1" fmla="val 92033"/>
              <a:gd name="adj2" fmla="val -411"/>
              <a:gd name="adj3" fmla="val 92020"/>
              <a:gd name="adj4" fmla="val -10501"/>
              <a:gd name="adj5" fmla="val 32361"/>
              <a:gd name="adj6" fmla="val -29323"/>
              <a:gd name="adj7" fmla="val -9373"/>
              <a:gd name="adj8" fmla="val -2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Same-Day ART</a:t>
            </a:r>
          </a:p>
        </p:txBody>
      </p:sp>
    </p:spTree>
    <p:extLst>
      <p:ext uri="{BB962C8B-B14F-4D97-AF65-F5344CB8AC3E}">
        <p14:creationId xmlns:p14="http://schemas.microsoft.com/office/powerpoint/2010/main" val="33064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3EA0083-42BA-4733-9055-3E7FA677E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" y="1536672"/>
            <a:ext cx="8185358" cy="4789987"/>
          </a:xfrm>
        </p:spPr>
      </p:pic>
      <p:sp>
        <p:nvSpPr>
          <p:cNvPr id="4" name="Title 2">
            <a:extLst>
              <a:ext uri="{FF2B5EF4-FFF2-40B4-BE49-F238E27FC236}">
                <a16:creationId xmlns="" xmlns:a16="http://schemas.microsoft.com/office/drawing/2014/main" id="{DC33D6F1-B35B-481B-8512-1C188739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Engaging Key Populations in each step of</a:t>
            </a:r>
            <a:br>
              <a:rPr lang="en-US" sz="2800" dirty="0"/>
            </a:br>
            <a:r>
              <a:rPr lang="en-US" sz="2800" dirty="0"/>
              <a:t>Reach-Recruit-Test-Treat-Prevent-Retain cascade</a:t>
            </a:r>
          </a:p>
        </p:txBody>
      </p:sp>
    </p:spTree>
    <p:extLst>
      <p:ext uri="{BB962C8B-B14F-4D97-AF65-F5344CB8AC3E}">
        <p14:creationId xmlns:p14="http://schemas.microsoft.com/office/powerpoint/2010/main" val="39262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B356BAB-9E93-43B8-BA9F-7ACB109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9" y="434993"/>
            <a:ext cx="8032750" cy="915027"/>
          </a:xfrm>
        </p:spPr>
        <p:txBody>
          <a:bodyPr>
            <a:noAutofit/>
          </a:bodyPr>
          <a:lstStyle/>
          <a:p>
            <a:r>
              <a:rPr lang="en-US" sz="2800" dirty="0"/>
              <a:t>Key Population-Led Health Services (KPLHS)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4616AF33-7331-40E1-99C5-1EB2CDA2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50020"/>
            <a:ext cx="9186530" cy="48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92"/>
          <p:cNvSpPr/>
          <p:nvPr/>
        </p:nvSpPr>
        <p:spPr>
          <a:xfrm>
            <a:off x="131612" y="6459949"/>
            <a:ext cx="578942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Source: TRCARC Key Population-Led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Health Services model.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42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xmlns="" id="{48B417BD-6D3A-461D-8362-69C6A96F9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09" y="887016"/>
            <a:ext cx="6981410" cy="5203541"/>
          </a:xfrm>
          <a:prstGeom prst="rect">
            <a:avLst/>
          </a:prstGeom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448929" y="353616"/>
            <a:ext cx="8719457" cy="914401"/>
          </a:xfrm>
        </p:spPr>
        <p:txBody>
          <a:bodyPr>
            <a:noAutofit/>
          </a:bodyPr>
          <a:lstStyle/>
          <a:p>
            <a:r>
              <a:rPr lang="en-US" altLang="th-TH" sz="2800" b="1" dirty="0"/>
              <a:t>KP-Led Test &amp; Treat and </a:t>
            </a:r>
            <a:r>
              <a:rPr lang="en-US" altLang="th-TH" sz="2800" b="1" dirty="0" err="1"/>
              <a:t>PrEP</a:t>
            </a:r>
            <a:r>
              <a:rPr lang="en-US" altLang="th-TH" sz="2800" b="1" dirty="0"/>
              <a:t> services in Thailand</a:t>
            </a:r>
            <a:endParaRPr lang="en-SG" altLang="th-TH" sz="2400" b="1" dirty="0"/>
          </a:p>
        </p:txBody>
      </p:sp>
      <p:grpSp>
        <p:nvGrpSpPr>
          <p:cNvPr id="15416" name="Group 11"/>
          <p:cNvGrpSpPr>
            <a:grpSpLocks/>
          </p:cNvGrpSpPr>
          <p:nvPr/>
        </p:nvGrpSpPr>
        <p:grpSpPr bwMode="auto">
          <a:xfrm>
            <a:off x="4288971" y="5927169"/>
            <a:ext cx="4572000" cy="469900"/>
            <a:chOff x="231775" y="344988"/>
            <a:chExt cx="7271209" cy="815975"/>
          </a:xfrm>
        </p:grpSpPr>
        <p:grpSp>
          <p:nvGrpSpPr>
            <p:cNvPr id="15417" name="Group 14"/>
            <p:cNvGrpSpPr>
              <a:grpSpLocks/>
            </p:cNvGrpSpPr>
            <p:nvPr/>
          </p:nvGrpSpPr>
          <p:grpSpPr bwMode="auto">
            <a:xfrm>
              <a:off x="231775" y="344988"/>
              <a:ext cx="7271209" cy="815975"/>
              <a:chOff x="140084" y="115676"/>
              <a:chExt cx="8836613" cy="952500"/>
            </a:xfrm>
          </p:grpSpPr>
          <p:pic>
            <p:nvPicPr>
              <p:cNvPr id="15419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84" y="361295"/>
                <a:ext cx="2008871" cy="589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0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3774" y="207431"/>
                <a:ext cx="1288988" cy="743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1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5876" y="115676"/>
                <a:ext cx="1080821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2" name="Picture 12" descr="Logo_FHI360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135" y="361295"/>
                <a:ext cx="1296581" cy="53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18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517" y="507825"/>
              <a:ext cx="1479483" cy="55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19269" y="4880113"/>
            <a:ext cx="24251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hospitals and public health offices provide QA/QI and mentoring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1730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-188841"/>
            <a:ext cx="9143999" cy="109978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KPLHS </a:t>
            </a:r>
            <a:r>
              <a:rPr lang="en-US" sz="2400" b="1" dirty="0">
                <a:solidFill>
                  <a:schemeClr val="tx1"/>
                </a:solidFill>
              </a:rPr>
              <a:t>significantly contributes to national HIV testing figures among MSM and </a:t>
            </a:r>
            <a:r>
              <a:rPr lang="en-US" sz="2400" b="1" dirty="0" smtClean="0">
                <a:solidFill>
                  <a:schemeClr val="tx1"/>
                </a:solidFill>
              </a:rPr>
              <a:t>TGW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283968" y="6237312"/>
            <a:ext cx="4572000" cy="469900"/>
            <a:chOff x="231775" y="344988"/>
            <a:chExt cx="7271209" cy="815975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31775" y="344988"/>
              <a:ext cx="7271209" cy="815975"/>
              <a:chOff x="140084" y="115676"/>
              <a:chExt cx="8836613" cy="952500"/>
            </a:xfrm>
          </p:grpSpPr>
          <p:pic>
            <p:nvPicPr>
              <p:cNvPr id="11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84" y="361295"/>
                <a:ext cx="2008871" cy="589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3774" y="207431"/>
                <a:ext cx="1288988" cy="743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5876" y="115676"/>
                <a:ext cx="1080821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 descr="Logo_FHI360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135" y="361295"/>
                <a:ext cx="1296581" cy="53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517" y="507825"/>
              <a:ext cx="1479483" cy="55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>
            <a:fillRect/>
          </a:stretch>
        </p:blipFill>
        <p:spPr bwMode="auto">
          <a:xfrm>
            <a:off x="3659188" y="2319338"/>
            <a:ext cx="5075237" cy="3421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659188" y="4600575"/>
            <a:ext cx="5075237" cy="288925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/>
          </p:cNvPr>
          <p:cNvSpPr/>
          <p:nvPr/>
        </p:nvSpPr>
        <p:spPr>
          <a:xfrm>
            <a:off x="0" y="2051050"/>
            <a:ext cx="3543300" cy="4219575"/>
          </a:xfrm>
          <a:prstGeom prst="rect">
            <a:avLst/>
          </a:prstGeom>
          <a:solidFill>
            <a:srgbClr val="3C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063" y="1196752"/>
            <a:ext cx="7645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/>
            </a:pPr>
            <a:r>
              <a:rPr lang="en-US" sz="2000" b="1" kern="0" dirty="0">
                <a:cs typeface="Arial" panose="020B0604020202020204" pitchFamily="34" charset="0"/>
              </a:rPr>
              <a:t>More than </a:t>
            </a:r>
            <a:r>
              <a:rPr lang="en-US" sz="2000" b="1" kern="0" dirty="0" smtClean="0">
                <a:cs typeface="Arial" panose="020B0604020202020204" pitchFamily="34" charset="0"/>
              </a:rPr>
              <a:t>15,000 </a:t>
            </a:r>
            <a:r>
              <a:rPr lang="en-US" sz="2000" b="1" kern="0" dirty="0">
                <a:cs typeface="Arial" panose="020B0604020202020204" pitchFamily="34" charset="0"/>
              </a:rPr>
              <a:t>HIV testing and </a:t>
            </a:r>
            <a:r>
              <a:rPr lang="en-US" sz="20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2,000 </a:t>
            </a:r>
            <a:r>
              <a:rPr lang="en-US" sz="2000" b="1" kern="0" dirty="0">
                <a:solidFill>
                  <a:srgbClr val="FF0000"/>
                </a:solidFill>
                <a:cs typeface="Arial" panose="020B0604020202020204" pitchFamily="34" charset="0"/>
              </a:rPr>
              <a:t>PrEP </a:t>
            </a:r>
            <a:r>
              <a:rPr lang="en-US" sz="2000" b="1" kern="0" dirty="0">
                <a:cs typeface="Arial" panose="020B0604020202020204" pitchFamily="34" charset="0"/>
              </a:rPr>
              <a:t>services </a:t>
            </a:r>
            <a:r>
              <a:rPr lang="en-US" sz="2000" b="1" kern="0" dirty="0" smtClean="0">
                <a:cs typeface="Arial" panose="020B0604020202020204" pitchFamily="34" charset="0"/>
              </a:rPr>
              <a:t>were </a:t>
            </a:r>
            <a:r>
              <a:rPr lang="en-US" sz="2000" b="1" kern="0" dirty="0">
                <a:cs typeface="Arial" panose="020B0604020202020204" pitchFamily="34" charset="0"/>
              </a:rPr>
              <a:t>provided to MSM and </a:t>
            </a:r>
            <a:r>
              <a:rPr lang="en-US" sz="2000" b="1" kern="0" dirty="0" smtClean="0">
                <a:cs typeface="Arial" panose="020B0604020202020204" pitchFamily="34" charset="0"/>
              </a:rPr>
              <a:t>TGW </a:t>
            </a:r>
            <a:r>
              <a:rPr lang="en-US" sz="2000" b="1" kern="0" dirty="0">
                <a:cs typeface="Arial" panose="020B0604020202020204" pitchFamily="34" charset="0"/>
              </a:rPr>
              <a:t>in Thailand by </a:t>
            </a:r>
            <a:r>
              <a:rPr lang="en-US" sz="2000" b="1" kern="0" dirty="0" smtClean="0">
                <a:cs typeface="Arial" panose="020B0604020202020204" pitchFamily="34" charset="0"/>
              </a:rPr>
              <a:t>KP lay providers </a:t>
            </a:r>
            <a:r>
              <a:rPr lang="en-US" sz="2000" b="1" kern="0" dirty="0">
                <a:cs typeface="Arial" panose="020B0604020202020204" pitchFamily="34" charset="0"/>
              </a:rPr>
              <a:t>in </a:t>
            </a:r>
            <a:r>
              <a:rPr lang="en-US" sz="2000" b="1" kern="0" dirty="0" smtClean="0">
                <a:cs typeface="Arial" panose="020B0604020202020204" pitchFamily="34" charset="0"/>
              </a:rPr>
              <a:t>2016-2017 </a:t>
            </a:r>
            <a:endParaRPr lang="en-US" sz="2000" b="1" kern="0" dirty="0"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49250" y="3994150"/>
            <a:ext cx="2790825" cy="2133600"/>
            <a:chOff x="349571" y="3994404"/>
            <a:chExt cx="2789885" cy="2133277"/>
          </a:xfrm>
        </p:grpSpPr>
        <p:graphicFrame>
          <p:nvGraphicFramePr>
            <p:cNvPr id="21" name="Chart 4"/>
            <p:cNvGraphicFramePr>
              <a:graphicFrameLocks/>
            </p:cNvGraphicFramePr>
            <p:nvPr/>
          </p:nvGraphicFramePr>
          <p:xfrm>
            <a:off x="620018" y="3943604"/>
            <a:ext cx="2570238" cy="2234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Chart" r:id="rId9" imgW="2578831" imgH="2243522" progId="Excel.Chart.8">
                    <p:embed/>
                  </p:oleObj>
                </mc:Choice>
                <mc:Fallback>
                  <p:oleObj name="Chart" r:id="rId9" imgW="2578831" imgH="22435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018" y="3943604"/>
                          <a:ext cx="2570238" cy="2234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>
              <a:extLst/>
            </p:cNvPr>
            <p:cNvSpPr txBox="1"/>
            <p:nvPr/>
          </p:nvSpPr>
          <p:spPr>
            <a:xfrm>
              <a:off x="349571" y="5730866"/>
              <a:ext cx="861723" cy="253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white"/>
                  </a:solidFill>
                  <a:latin typeface="Corbel" panose="020B0503020204020204" pitchFamily="34" charset="0"/>
                  <a:cs typeface="JasmineUPC"/>
                </a:rPr>
                <a:t>HOSPITALS</a:t>
              </a:r>
            </a:p>
          </p:txBody>
        </p:sp>
        <p:cxnSp>
          <p:nvCxnSpPr>
            <p:cNvPr id="23" name="Connector: Elbow 8">
              <a:extLst/>
            </p:cNvPr>
            <p:cNvCxnSpPr>
              <a:cxnSpLocks/>
              <a:stCxn id="22" idx="0"/>
            </p:cNvCxnSpPr>
            <p:nvPr/>
          </p:nvCxnSpPr>
          <p:spPr>
            <a:xfrm rot="5400000" flipH="1" flipV="1">
              <a:off x="861343" y="5380916"/>
              <a:ext cx="268246" cy="431655"/>
            </a:xfrm>
            <a:prstGeom prst="bentConnector2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/>
            </p:cNvPr>
            <p:cNvSpPr txBox="1"/>
            <p:nvPr/>
          </p:nvSpPr>
          <p:spPr>
            <a:xfrm>
              <a:off x="2641149" y="4876920"/>
              <a:ext cx="496721" cy="253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prstClr val="white"/>
                  </a:solidFill>
                  <a:latin typeface="Corbel" panose="020B0503020204020204" pitchFamily="34" charset="0"/>
                  <a:cs typeface="JasmineUPC"/>
                </a:rPr>
                <a:t>CBOs</a:t>
              </a:r>
            </a:p>
          </p:txBody>
        </p:sp>
        <p:cxnSp>
          <p:nvCxnSpPr>
            <p:cNvPr id="25" name="Connector: Elbow 19">
              <a:extLst/>
            </p:cNvPr>
            <p:cNvCxnSpPr>
              <a:cxnSpLocks/>
              <a:stCxn id="24" idx="2"/>
            </p:cNvCxnSpPr>
            <p:nvPr/>
          </p:nvCxnSpPr>
          <p:spPr>
            <a:xfrm rot="5400000">
              <a:off x="2654621" y="5084084"/>
              <a:ext cx="187297" cy="280892"/>
            </a:xfrm>
            <a:prstGeom prst="bentConnector2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88950" y="2016125"/>
            <a:ext cx="2670175" cy="2043113"/>
            <a:chOff x="488734" y="2015558"/>
            <a:chExt cx="2670542" cy="2043014"/>
          </a:xfrm>
        </p:grpSpPr>
        <p:graphicFrame>
          <p:nvGraphicFramePr>
            <p:cNvPr id="27" name="Chart 3"/>
            <p:cNvGraphicFramePr>
              <a:graphicFrameLocks/>
            </p:cNvGraphicFramePr>
            <p:nvPr/>
          </p:nvGraphicFramePr>
          <p:xfrm>
            <a:off x="639838" y="1964758"/>
            <a:ext cx="2570238" cy="2144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Chart" r:id="rId11" imgW="2578831" imgH="2152075" progId="Excel.Chart.8">
                    <p:embed/>
                  </p:oleObj>
                </mc:Choice>
                <mc:Fallback>
                  <p:oleObj name="Chart" r:id="rId11" imgW="2578831" imgH="215207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838" y="1964758"/>
                          <a:ext cx="2570238" cy="2144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2645532" y="2950848"/>
              <a:ext cx="5116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h-TH" sz="1100">
                  <a:solidFill>
                    <a:srgbClr val="FFFFFF"/>
                  </a:solidFill>
                </a:rPr>
                <a:t>CBOs</a:t>
              </a:r>
            </a:p>
          </p:txBody>
        </p:sp>
        <p:cxnSp>
          <p:nvCxnSpPr>
            <p:cNvPr id="29" name="Connector: Elbow 22">
              <a:extLst/>
            </p:cNvPr>
            <p:cNvCxnSpPr>
              <a:cxnSpLocks/>
              <a:endCxn id="28" idx="2"/>
            </p:cNvCxnSpPr>
            <p:nvPr/>
          </p:nvCxnSpPr>
          <p:spPr>
            <a:xfrm flipV="1">
              <a:off x="2543241" y="3212475"/>
              <a:ext cx="358824" cy="279386"/>
            </a:xfrm>
            <a:prstGeom prst="bentConnector2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4"/>
            <p:cNvSpPr txBox="1">
              <a:spLocks noChangeArrowheads="1"/>
            </p:cNvSpPr>
            <p:nvPr/>
          </p:nvSpPr>
          <p:spPr bwMode="auto">
            <a:xfrm>
              <a:off x="488734" y="3491579"/>
              <a:ext cx="89639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orbel" pitchFamily="34" charset="0"/>
                  <a:cs typeface="JasmineUPC" pitchFamily="18" charset="-34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h-TH" sz="1100">
                  <a:solidFill>
                    <a:srgbClr val="FFFFFF"/>
                  </a:solidFill>
                </a:rPr>
                <a:t>HOSPITALS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9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3571141" y="6158051"/>
            <a:ext cx="5789428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Source: TRC Community-Led Test and Treat Study among Thai MSM and TG (Mar 2017).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93" name="Shape 293"/>
          <p:cNvGrpSpPr/>
          <p:nvPr/>
        </p:nvGrpSpPr>
        <p:grpSpPr>
          <a:xfrm>
            <a:off x="944589" y="2424881"/>
            <a:ext cx="6191576" cy="3694311"/>
            <a:chOff x="1036675" y="1383625"/>
            <a:chExt cx="5385389" cy="3213286"/>
          </a:xfrm>
        </p:grpSpPr>
        <p:sp>
          <p:nvSpPr>
            <p:cNvPr id="294" name="Shape 294"/>
            <p:cNvSpPr txBox="1"/>
            <p:nvPr/>
          </p:nvSpPr>
          <p:spPr>
            <a:xfrm>
              <a:off x="4207430" y="2452634"/>
              <a:ext cx="221463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E2B27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Successfully engage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/>
                <a:ea typeface="+mn-ea"/>
                <a:cs typeface="JasmineUPC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E2B27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at-risk individuals with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/>
                <a:ea typeface="+mn-ea"/>
                <a:cs typeface="JasmineUPC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E2B27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high incidence of HIV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/>
                <a:ea typeface="+mn-ea"/>
                <a:cs typeface="JasmineUPC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1036675" y="1383625"/>
              <a:ext cx="3213286" cy="3213286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6" name="Shape 296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8" y="2619945"/>
            <a:ext cx="4563453" cy="330418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6762104" y="3745053"/>
            <a:ext cx="457201" cy="4518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Shape 298"/>
          <p:cNvGrpSpPr/>
          <p:nvPr/>
        </p:nvGrpSpPr>
        <p:grpSpPr>
          <a:xfrm>
            <a:off x="7365865" y="3218742"/>
            <a:ext cx="1615424" cy="1504507"/>
            <a:chOff x="7025825" y="2115879"/>
            <a:chExt cx="1615424" cy="1504507"/>
          </a:xfrm>
        </p:grpSpPr>
        <p:sp>
          <p:nvSpPr>
            <p:cNvPr id="299" name="Shape 299"/>
            <p:cNvSpPr/>
            <p:nvPr/>
          </p:nvSpPr>
          <p:spPr>
            <a:xfrm>
              <a:off x="7081284" y="2115879"/>
              <a:ext cx="1504507" cy="1504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7025825" y="2474540"/>
              <a:ext cx="16154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PrEP TARGETS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/>
                <a:ea typeface="+mn-ea"/>
                <a:cs typeface="JasmineUPC"/>
              </a:endParaRPr>
            </a:p>
          </p:txBody>
        </p:sp>
      </p:grpSp>
      <p:sp>
        <p:nvSpPr>
          <p:cNvPr id="301" name="Shape 301"/>
          <p:cNvSpPr txBox="1"/>
          <p:nvPr/>
        </p:nvSpPr>
        <p:spPr>
          <a:xfrm>
            <a:off x="315685" y="287711"/>
            <a:ext cx="9144000" cy="915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orbel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Thai MSM and TGW at high risk identified through KPLHS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6784" y="1671600"/>
            <a:ext cx="218096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&gt;80% successful linkage to ART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1751" y="1673145"/>
            <a:ext cx="462503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HIV prevalence of 9% among TGW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and 18% among MSM</a:t>
            </a:r>
          </a:p>
        </p:txBody>
      </p:sp>
      <p:sp>
        <p:nvSpPr>
          <p:cNvPr id="16" name="Shape 297"/>
          <p:cNvSpPr/>
          <p:nvPr/>
        </p:nvSpPr>
        <p:spPr>
          <a:xfrm>
            <a:off x="5460911" y="1770525"/>
            <a:ext cx="457201" cy="4518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7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B3DA8-2EB2-4726-9239-9BF928C0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Tangerine Clinic transgender clients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974A619-E1EF-4BF4-AE86-9A4DABF19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"/>
          <a:stretch/>
        </p:blipFill>
        <p:spPr>
          <a:xfrm>
            <a:off x="0" y="1774727"/>
            <a:ext cx="9144000" cy="407963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DF631F-6DF4-4DA1-8704-DC253CF12EC9}"/>
              </a:ext>
            </a:extLst>
          </p:cNvPr>
          <p:cNvSpPr/>
          <p:nvPr/>
        </p:nvSpPr>
        <p:spPr>
          <a:xfrm>
            <a:off x="6658152" y="2107096"/>
            <a:ext cx="1857198" cy="12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42B44185-3EDE-4662-8EE7-03D2B00C6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6" t="8381" r="13771" b="67389"/>
          <a:stretch/>
        </p:blipFill>
        <p:spPr>
          <a:xfrm>
            <a:off x="6658152" y="2203647"/>
            <a:ext cx="1732249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2B27"/>
      </a:accent1>
      <a:accent2>
        <a:srgbClr val="10AAB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57070"/>
      </a:accent6>
      <a:hlink>
        <a:srgbClr val="0563C1"/>
      </a:hlink>
      <a:folHlink>
        <a:srgbClr val="954F72"/>
      </a:folHlink>
    </a:clrScheme>
    <a:fontScheme name="trcarc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2B27"/>
      </a:accent1>
      <a:accent2>
        <a:srgbClr val="10AAB4"/>
      </a:accent2>
      <a:accent3>
        <a:srgbClr val="A5A5A5"/>
      </a:accent3>
      <a:accent4>
        <a:srgbClr val="FFC000"/>
      </a:accent4>
      <a:accent5>
        <a:srgbClr val="00B0F0"/>
      </a:accent5>
      <a:accent6>
        <a:srgbClr val="757070"/>
      </a:accent6>
      <a:hlink>
        <a:srgbClr val="0563C1"/>
      </a:hlink>
      <a:folHlink>
        <a:srgbClr val="954F72"/>
      </a:folHlink>
    </a:clrScheme>
    <a:fontScheme name="Custom 2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16050</TotalTime>
  <Words>988</Words>
  <Application>Microsoft Office PowerPoint</Application>
  <PresentationFormat>On-screen Show (4:3)</PresentationFormat>
  <Paragraphs>132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1_Office Theme</vt:lpstr>
      <vt:lpstr>Office Theme</vt:lpstr>
      <vt:lpstr>Chart</vt:lpstr>
      <vt:lpstr>Serious simplifications of HIV testing,  ART, and PrEP to enhance the cascade</vt:lpstr>
      <vt:lpstr>Disclosure</vt:lpstr>
      <vt:lpstr>HIV testing is the centerpiece for prevention and treatment cascade</vt:lpstr>
      <vt:lpstr>Engaging Key Populations in each step of Reach-Recruit-Test-Treat-Prevent-Retain cascade</vt:lpstr>
      <vt:lpstr>Key Population-Led Health Services (KPLHS)</vt:lpstr>
      <vt:lpstr>KP-Led Test &amp; Treat and PrEP services in Thailand</vt:lpstr>
      <vt:lpstr>PowerPoint Presentation</vt:lpstr>
      <vt:lpstr>PowerPoint Presentation</vt:lpstr>
      <vt:lpstr>Tangerine Clinic transgender clients</vt:lpstr>
      <vt:lpstr>The Double-sided HIV Cascade Performance </vt:lpstr>
      <vt:lpstr>Reasons for delayed ART initiation after (even early) diagnosis in Thailand</vt:lpstr>
      <vt:lpstr>PowerPoint Presentation</vt:lpstr>
      <vt:lpstr>PowerPoint Presentation</vt:lpstr>
      <vt:lpstr>Same-Day ART: Retention and VL suppression</vt:lpstr>
      <vt:lpstr>Thailand’s PrEP Programs</vt:lpstr>
      <vt:lpstr>Same-day PrEP flow in Princess PrEP</vt:lpstr>
      <vt:lpstr>Thailand Princess PrEP Program: KP-led PrEP delivered by trained KP lay providers</vt:lpstr>
      <vt:lpstr>Thailand’s PrEP Programs</vt:lpstr>
      <vt:lpstr>PowerPoint Presentation</vt:lpstr>
      <vt:lpstr>Challenges in ending AIDS: Dysfunctional collaborations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justkung</dc:creator>
  <cp:lastModifiedBy>User</cp:lastModifiedBy>
  <cp:revision>422</cp:revision>
  <dcterms:created xsi:type="dcterms:W3CDTF">2017-08-03T03:36:31Z</dcterms:created>
  <dcterms:modified xsi:type="dcterms:W3CDTF">2018-07-23T18:45:39Z</dcterms:modified>
</cp:coreProperties>
</file>